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59" r:id="rId5"/>
    <p:sldId id="268" r:id="rId6"/>
    <p:sldId id="265" r:id="rId7"/>
    <p:sldId id="271" r:id="rId8"/>
    <p:sldId id="273" r:id="rId9"/>
    <p:sldId id="274" r:id="rId10"/>
    <p:sldId id="275" r:id="rId11"/>
    <p:sldId id="276" r:id="rId12"/>
    <p:sldId id="267" r:id="rId13"/>
    <p:sldId id="270" r:id="rId14"/>
  </p:sldIdLst>
  <p:sldSz cx="10058400" cy="7772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8"/>
    <p:restoredTop sz="94718"/>
  </p:normalViewPr>
  <p:slideViewPr>
    <p:cSldViewPr>
      <p:cViewPr varScale="1">
        <p:scale>
          <a:sx n="103" d="100"/>
          <a:sy n="103" d="100"/>
        </p:scale>
        <p:origin x="1384" y="176"/>
      </p:cViewPr>
      <p:guideLst>
        <p:guide orient="horz" pos="2544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961C0E-21DF-EA09-D4B0-CCB6BA6524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944" tIns="0" rIns="19944" bIns="0" numCol="1" anchor="t" anchorCtr="0" compatLnSpc="1">
            <a:prstTxWarp prst="textNoShape">
              <a:avLst/>
            </a:prstTxWarp>
          </a:bodyPr>
          <a:lstStyle>
            <a:lvl1pPr algn="l" defTabSz="993775" eaLnBrk="0" hangingPunct="0"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4F29DA-B104-0064-F600-C07CEDD236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944" tIns="0" rIns="19944" bIns="0" numCol="1" anchor="t" anchorCtr="0" compatLnSpc="1">
            <a:prstTxWarp prst="textNoShape">
              <a:avLst/>
            </a:prstTxWarp>
          </a:bodyPr>
          <a:lstStyle>
            <a:lvl1pPr algn="r" defTabSz="993775" eaLnBrk="0" hangingPunct="0"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CF23B6B-05EA-C9D6-1900-43ADB97DAAD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944" tIns="0" rIns="19944" bIns="0" numCol="1" anchor="b" anchorCtr="0" compatLnSpc="1">
            <a:prstTxWarp prst="textNoShape">
              <a:avLst/>
            </a:prstTxWarp>
          </a:bodyPr>
          <a:lstStyle>
            <a:lvl1pPr algn="l" defTabSz="993775" eaLnBrk="0" hangingPunct="0"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FF2FFB5-72A4-AC41-533F-1EB4015887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944" tIns="0" rIns="19944" bIns="0" numCol="1" anchor="b" anchorCtr="0" compatLnSpc="1">
            <a:prstTxWarp prst="textNoShape">
              <a:avLst/>
            </a:prstTxWarp>
          </a:bodyPr>
          <a:lstStyle>
            <a:lvl1pPr algn="r" defTabSz="993775" eaLnBrk="0" hangingPunct="0">
              <a:defRPr sz="1000" i="1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5D154FC-B96A-CE49-954A-38370102B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A4CABAE-6F5C-51D1-9370-67F87260C1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944" tIns="0" rIns="19944" bIns="0" numCol="1" anchor="t" anchorCtr="0" compatLnSpc="1">
            <a:prstTxWarp prst="textNoShape">
              <a:avLst/>
            </a:prstTxWarp>
          </a:bodyPr>
          <a:lstStyle>
            <a:lvl1pPr algn="l" defTabSz="993775" eaLnBrk="0" hangingPunct="0"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7BFC91D-B975-CB00-D9D9-C9B36B6B13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944" tIns="0" rIns="19944" bIns="0" numCol="1" anchor="t" anchorCtr="0" compatLnSpc="1">
            <a:prstTxWarp prst="textNoShape">
              <a:avLst/>
            </a:prstTxWarp>
          </a:bodyPr>
          <a:lstStyle>
            <a:lvl1pPr algn="r" defTabSz="993775" eaLnBrk="0" hangingPunct="0"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A0960D4-50AE-1C20-C073-63F1C985618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8263" y="727075"/>
            <a:ext cx="4640262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872CB1C-76D6-5A98-0F4C-4EFF64A0D7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050" tIns="49857" rIns="98050" bIns="49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522A22E-7FAD-0C09-71FE-131AD3B5B8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944" tIns="0" rIns="19944" bIns="0" numCol="1" anchor="b" anchorCtr="0" compatLnSpc="1">
            <a:prstTxWarp prst="textNoShape">
              <a:avLst/>
            </a:prstTxWarp>
          </a:bodyPr>
          <a:lstStyle>
            <a:lvl1pPr algn="l" defTabSz="993775" eaLnBrk="0" hangingPunct="0"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701C732-8643-27ED-0CE2-76EDCFA77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944" tIns="0" rIns="19944" bIns="0" numCol="1" anchor="b" anchorCtr="0" compatLnSpc="1">
            <a:prstTxWarp prst="textNoShape">
              <a:avLst/>
            </a:prstTxWarp>
          </a:bodyPr>
          <a:lstStyle>
            <a:lvl1pPr algn="r" defTabSz="993775" eaLnBrk="0" hangingPunct="0">
              <a:defRPr sz="1000" i="1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977263F-C90E-F348-9AF6-169365909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62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050">
            <a:extLst>
              <a:ext uri="{FF2B5EF4-FFF2-40B4-BE49-F238E27FC236}">
                <a16:creationId xmlns:a16="http://schemas.microsoft.com/office/drawing/2014/main" id="{3AE80940-BAD2-1C4E-692F-4A1477CA3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2051">
            <a:extLst>
              <a:ext uri="{FF2B5EF4-FFF2-40B4-BE49-F238E27FC236}">
                <a16:creationId xmlns:a16="http://schemas.microsoft.com/office/drawing/2014/main" id="{1D5B8D14-C08B-AB79-CFCB-318C31778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8411F529-D558-7F43-4339-A8BDC07A94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6EF793C5-4C68-0EDC-432A-C60B47EA0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8E731337-2176-4D81-FF54-585A4B374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09F00C6F-B983-55D8-2295-781062C91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0C65ECB-CC5A-E41A-4063-B2743A189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3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3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3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3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3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DFDAA5-12DD-FD4D-8B36-B02E596CA5D6}" type="slidenum">
              <a:rPr lang="en-US" altLang="en-US" sz="10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53C-1513-21E1-7290-FB450266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7F9A-7F02-7E71-811B-4A2FE3FA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C7C7D-C40B-B1D7-67FC-90F460CA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86467B44-6A36-954B-B6A2-8F5CF79384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4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93E37-D646-72EF-84B7-EC1E74BA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D6044-8430-6948-7069-E2D4C7F0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35518-6FF5-8809-E219-019BB737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83D85559-70F2-D943-9D68-9FF335648C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18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2057400" cy="596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6019800" cy="596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4ED4F-A16D-C226-78B4-24FECC6F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66328-B270-D6DD-7E56-A0D0C19F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CD9B6-B7E3-3E96-3B08-B7264C5D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4E3AA156-F754-B641-8765-397192E64F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80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8ED3D-7F00-675D-A294-C1F31848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CBDA-96A0-DBAB-9F49-ACAE0C8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F3E5D-9E0E-E5CE-3BA2-C3C54E64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4D629CBD-6B48-4746-B2DC-290A1B5B74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98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48592-2BDA-3864-75D2-73D29980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27205-23EF-499E-2C29-591FB83B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2F5DF-6089-EF62-4283-43802EAA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4D2BDA7E-CD07-AD45-8E18-0A822400F2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3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4038600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133600"/>
            <a:ext cx="4038600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68D7B-DF2E-FBA3-F37F-3C85E721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4A9C7-9A78-5B36-2687-02C53809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011B0-336C-E882-61FA-40AFB867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D306DF28-58D5-1842-97E3-3A038FA5BC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27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4E9DB-524D-41A0-FE56-15310579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BD383-4D94-A516-02DF-2EBC06E5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28004-C2E7-2401-9303-63C4121F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9E3954C5-B1E7-1742-9B6A-79617F6B1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85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BE1F0-C119-3A4D-2138-5192A5A1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DB1D9-0A72-AF72-3A92-B025FC5D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73A6C-4B38-1CAB-3A72-C1754474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022B61C8-F224-5840-AE16-058A1B9C2D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37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E51AF-A75D-51D8-E2B2-517F9733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974C3-AC74-BF71-C400-FA765388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C8C19-951C-168A-8DEC-7EE2640C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198FC0C5-4B02-754B-89BA-E09BD09255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9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B1F25-1630-7907-177A-A93559A1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5616D-FFD4-E6F3-9BD9-DD69CFA5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F1396-0D16-E90B-6EB8-992A2D4A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997D380B-C62D-F944-A224-529A15BDC5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4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DFFA0-AB77-135A-F733-6AEC774F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D1AD7-2331-8DD4-2D71-A1FC3B50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CEC41-7DBA-0CE3-669A-8E6B668F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1D07798A-116C-9446-BFE2-7BE3038157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29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88C988-CE4F-7760-0D20-E78CA398B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49B6A7-7D34-069A-9578-FFCC433C9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82296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B65636-BEBE-836B-0B6F-5A3C3B4EAA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58674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77F0F4-5344-2DB3-4038-1EBBE56E0A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708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805678-8ED4-DBAD-F00E-A951F2D8B3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600" y="70485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Page </a:t>
            </a:r>
            <a:fld id="{5398BA48-5A5F-C14D-8584-DF2AC56B49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E1CF6F35-2825-5AFC-5662-546FA420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791325"/>
            <a:ext cx="18288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stern.nyu.edu/~mpsif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E5F642BF-3EC6-6E96-1F06-C6C1B2162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525" y="609600"/>
            <a:ext cx="7759700" cy="5532438"/>
          </a:xfrm>
          <a:noFill/>
        </p:spPr>
        <p:txBody>
          <a:bodyPr lIns="0" tIns="0" rIns="0" bIns="0" anchor="t"/>
          <a:lstStyle/>
          <a:p>
            <a:pPr defTabSz="457200"/>
            <a:r>
              <a:rPr lang="en-US" altLang="en-US" sz="4800" b="1" dirty="0">
                <a:solidFill>
                  <a:schemeClr val="tx1"/>
                </a:solidFill>
              </a:rPr>
              <a:t>Michael F. Price</a:t>
            </a:r>
            <a:br>
              <a:rPr lang="en-US" altLang="en-US" sz="4800" b="1" dirty="0">
                <a:solidFill>
                  <a:schemeClr val="tx1"/>
                </a:solidFill>
              </a:rPr>
            </a:br>
            <a:r>
              <a:rPr lang="en-US" altLang="en-US" sz="4800" b="1" dirty="0">
                <a:solidFill>
                  <a:schemeClr val="tx1"/>
                </a:solidFill>
              </a:rPr>
              <a:t>Student Investment Fund</a:t>
            </a:r>
            <a:br>
              <a:rPr lang="en-US" altLang="en-US" sz="4800" b="1" dirty="0">
                <a:solidFill>
                  <a:schemeClr val="tx1"/>
                </a:solidFill>
              </a:rPr>
            </a:br>
            <a:br>
              <a:rPr lang="en-US" altLang="en-US" sz="4800" b="1" dirty="0">
                <a:solidFill>
                  <a:schemeClr val="tx1"/>
                </a:solidFill>
              </a:rPr>
            </a:br>
            <a:r>
              <a:rPr lang="en-US" altLang="en-US" sz="4800" b="1" dirty="0">
                <a:solidFill>
                  <a:schemeClr val="tx1"/>
                </a:solidFill>
              </a:rPr>
              <a:t>MPSIF</a:t>
            </a:r>
            <a:br>
              <a:rPr lang="en-US" altLang="en-US" sz="4800" b="1" dirty="0">
                <a:solidFill>
                  <a:schemeClr val="tx1"/>
                </a:solidFill>
              </a:rPr>
            </a:br>
            <a:br>
              <a:rPr lang="en-US" altLang="en-US" sz="4800" b="1" dirty="0">
                <a:solidFill>
                  <a:schemeClr val="tx1"/>
                </a:solidFill>
              </a:rPr>
            </a:br>
            <a:r>
              <a:rPr lang="en-US" altLang="en-US" sz="4800" b="1" dirty="0">
                <a:solidFill>
                  <a:schemeClr val="tx1"/>
                </a:solidFill>
              </a:rPr>
              <a:t>Information Session</a:t>
            </a:r>
            <a:br>
              <a:rPr lang="en-US" altLang="en-US" sz="4800" b="1" dirty="0">
                <a:solidFill>
                  <a:schemeClr val="tx1"/>
                </a:solidFill>
              </a:rPr>
            </a:br>
            <a:r>
              <a:rPr lang="en-US" altLang="en-US" sz="3600" dirty="0">
                <a:solidFill>
                  <a:schemeClr val="tx1"/>
                </a:solidFill>
              </a:rPr>
              <a:t>April 10, 2024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A924A69-0B0C-90A6-0295-4A115CAC8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6529388"/>
            <a:ext cx="8853487" cy="762000"/>
          </a:xfrm>
          <a:noFill/>
        </p:spPr>
        <p:txBody>
          <a:bodyPr lIns="0" tIns="0" rIns="0" bIns="0"/>
          <a:lstStyle/>
          <a:p>
            <a:pPr marL="0" indent="0" defTabSz="457200">
              <a:spcBef>
                <a:spcPct val="0"/>
              </a:spcBef>
              <a:buFontTx/>
              <a:buNone/>
            </a:pPr>
            <a:r>
              <a:rPr lang="en-US" altLang="en-US"/>
              <a:t>Anthony Marciano</a:t>
            </a:r>
          </a:p>
          <a:p>
            <a:pPr marL="0" indent="0" defTabSz="457200">
              <a:spcBef>
                <a:spcPct val="0"/>
              </a:spcBef>
              <a:buFontTx/>
              <a:buNone/>
            </a:pPr>
            <a:r>
              <a:rPr lang="en-US" altLang="en-US"/>
              <a:t>Clinical Professor of Finance</a:t>
            </a:r>
          </a:p>
          <a:p>
            <a:pPr marL="0" indent="0" defTabSz="457200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>
            <a:extLst>
              <a:ext uri="{FF2B5EF4-FFF2-40B4-BE49-F238E27FC236}">
                <a16:creationId xmlns:a16="http://schemas.microsoft.com/office/drawing/2014/main" id="{5EFB9E48-4DF8-3E3B-9CB0-0BE74EF9F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Page </a:t>
            </a:r>
            <a:fld id="{DD2FC791-B1C2-5E47-BC8A-2C226DA349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27650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446D18BB-E45E-E73C-66B0-8E560058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200"/>
            <a:ext cx="10058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>
            <a:extLst>
              <a:ext uri="{FF2B5EF4-FFF2-40B4-BE49-F238E27FC236}">
                <a16:creationId xmlns:a16="http://schemas.microsoft.com/office/drawing/2014/main" id="{24F9FFEE-5342-CCAF-ADA6-0D8AA8155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Page </a:t>
            </a:r>
            <a:fld id="{DE5D1731-88DD-454D-892D-245BE6AFC04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28674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DC18B02-F1DD-B2B8-F480-1F0D26B3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338"/>
            <a:ext cx="100584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DF44960C-22CB-8E9D-005E-BB7A980F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Page </a:t>
            </a:r>
            <a:fld id="{AB656074-46DA-F443-BAAB-F5EEF086557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B97CE7D-1843-6EE3-8046-F94F4256F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1371600"/>
          </a:xfrm>
        </p:spPr>
        <p:txBody>
          <a:bodyPr/>
          <a:lstStyle/>
          <a:p>
            <a:r>
              <a:rPr lang="en-US" altLang="en-US"/>
              <a:t>How Do I Join MPSIF?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1498ECD-C9C8-FC8C-B803-81A717534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397000"/>
            <a:ext cx="8610600" cy="5308600"/>
          </a:xfrm>
        </p:spPr>
        <p:txBody>
          <a:bodyPr/>
          <a:lstStyle/>
          <a:p>
            <a:r>
              <a:rPr lang="en-US" altLang="en-US"/>
              <a:t>Submit an application </a:t>
            </a:r>
            <a:r>
              <a:rPr lang="en-US" altLang="en-US" sz="2000"/>
              <a:t>(to amarcian@stern.nyu.edu)</a:t>
            </a:r>
            <a:endParaRPr lang="en-US" altLang="en-US"/>
          </a:p>
          <a:p>
            <a:pPr lvl="1"/>
            <a:r>
              <a:rPr lang="en-US" altLang="en-US"/>
              <a:t>Submit a letter that </a:t>
            </a:r>
          </a:p>
          <a:p>
            <a:pPr lvl="2"/>
            <a:r>
              <a:rPr lang="en-US" altLang="en-US"/>
              <a:t>Describes your qualifications and explains why you desire to join the MPSIF. </a:t>
            </a:r>
          </a:p>
          <a:p>
            <a:pPr lvl="2"/>
            <a:r>
              <a:rPr lang="en-US" altLang="en-US"/>
              <a:t>Describes the contributions you can make to MPSIF and what you expect to gain by participating in the Fund. </a:t>
            </a:r>
          </a:p>
          <a:p>
            <a:pPr lvl="2"/>
            <a:r>
              <a:rPr lang="en-US" altLang="en-US"/>
              <a:t>Notes whether you have taken Foundations of Finance and whether you have taken, or intend to take Valuation.</a:t>
            </a:r>
          </a:p>
          <a:p>
            <a:pPr lvl="1"/>
            <a:r>
              <a:rPr lang="en-US" altLang="en-US"/>
              <a:t>Attach your current resume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>
            <a:extLst>
              <a:ext uri="{FF2B5EF4-FFF2-40B4-BE49-F238E27FC236}">
                <a16:creationId xmlns:a16="http://schemas.microsoft.com/office/drawing/2014/main" id="{6AC6BE9A-2D15-4E85-44C2-5B0EBDE3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Page </a:t>
            </a:r>
            <a:fld id="{31B58691-F027-9840-A084-27F1F176300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BABD637-8A61-CCC1-F0F3-3FFFE4580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1371600"/>
          </a:xfrm>
        </p:spPr>
        <p:txBody>
          <a:bodyPr/>
          <a:lstStyle/>
          <a:p>
            <a:r>
              <a:rPr lang="en-US" altLang="en-US" sz="3600"/>
              <a:t>Final Thoughts on Applying to MPSIF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8B7247E-6C18-FC29-38B7-1F43155E0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1244600"/>
            <a:ext cx="8610600" cy="5308600"/>
          </a:xfrm>
        </p:spPr>
        <p:txBody>
          <a:bodyPr/>
          <a:lstStyle/>
          <a:p>
            <a:endParaRPr lang="en-US" altLang="en-US" sz="1400"/>
          </a:p>
          <a:p>
            <a:r>
              <a:rPr lang="en-US" altLang="en-US"/>
              <a:t>Open to Day MBAs and Langones</a:t>
            </a:r>
          </a:p>
          <a:p>
            <a:r>
              <a:rPr lang="en-US" altLang="en-US"/>
              <a:t>Foundations is required </a:t>
            </a:r>
          </a:p>
          <a:p>
            <a:pPr lvl="1"/>
            <a:r>
              <a:rPr lang="en-US" altLang="en-US"/>
              <a:t>Corporate and/or Valuation are helpful</a:t>
            </a:r>
          </a:p>
          <a:p>
            <a:r>
              <a:rPr lang="en-US" altLang="en-US"/>
              <a:t>Not just for Finance majors – This is a capstone course for anyone who wants a hands-on style course, and enjoys learning-by-doing in a less-structured setting.</a:t>
            </a:r>
          </a:p>
          <a:p>
            <a:r>
              <a:rPr lang="en-US" altLang="en-US"/>
              <a:t>To learn more, visit </a:t>
            </a:r>
            <a:r>
              <a:rPr lang="en-US" altLang="en-US">
                <a:hlinkClick r:id="rId2"/>
              </a:rPr>
              <a:t>http://www.nyumpsif.com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id="{A8386BBC-8FBC-41B5-DDD7-89A69222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Page </a:t>
            </a:r>
            <a:fld id="{B05D3D3C-24AA-FD41-8A0F-100E5C9725D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F61B296-1C8F-0277-48ED-E90B90B7C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1371600"/>
          </a:xfrm>
        </p:spPr>
        <p:txBody>
          <a:bodyPr/>
          <a:lstStyle/>
          <a:p>
            <a:r>
              <a:rPr lang="en-US" altLang="en-US"/>
              <a:t>What is MPSIF?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43A6F3A-6D5C-B9CC-B98E-FC358F6AA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229600" cy="436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It</a:t>
            </a:r>
            <a:r>
              <a:rPr lang="ja-JP" altLang="en-US"/>
              <a:t>’</a:t>
            </a:r>
            <a:r>
              <a:rPr lang="en-US" altLang="ja-JP" dirty="0"/>
              <a:t>s a class, formally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FINC-GB.3320, </a:t>
            </a:r>
            <a:r>
              <a:rPr lang="ja-JP" altLang="en-US"/>
              <a:t>“</a:t>
            </a:r>
            <a:r>
              <a:rPr lang="en-US" altLang="ja-JP" dirty="0"/>
              <a:t>Managing Investment Funds</a:t>
            </a:r>
            <a:r>
              <a:rPr lang="ja-JP" altLang="en-US"/>
              <a:t>”</a:t>
            </a:r>
            <a:endParaRPr lang="en-US" altLang="ja-JP" dirty="0"/>
          </a:p>
          <a:p>
            <a:pPr>
              <a:lnSpc>
                <a:spcPct val="90000"/>
              </a:lnSpc>
            </a:pPr>
            <a:r>
              <a:rPr lang="en-US" altLang="en-US" dirty="0"/>
              <a:t>But not an ordinary class. It</a:t>
            </a:r>
            <a:r>
              <a:rPr lang="ja-JP" altLang="en-US"/>
              <a:t>’</a:t>
            </a:r>
            <a:r>
              <a:rPr lang="en-US" altLang="ja-JP" dirty="0"/>
              <a:t>s </a:t>
            </a:r>
          </a:p>
          <a:p>
            <a:pPr lvl="1">
              <a:lnSpc>
                <a:spcPct val="90000"/>
              </a:lnSpc>
            </a:pPr>
            <a:r>
              <a:rPr lang="ja-JP" altLang="en-US"/>
              <a:t>“</a:t>
            </a:r>
            <a:r>
              <a:rPr lang="en-US" altLang="ja-JP" dirty="0"/>
              <a:t>Hands-On</a:t>
            </a:r>
            <a:r>
              <a:rPr lang="ja-JP" altLang="en-US"/>
              <a:t>”</a:t>
            </a:r>
            <a:r>
              <a:rPr lang="en-US" altLang="ja-JP" dirty="0"/>
              <a:t> </a:t>
            </a:r>
          </a:p>
          <a:p>
            <a:pPr lvl="1">
              <a:lnSpc>
                <a:spcPct val="90000"/>
              </a:lnSpc>
            </a:pPr>
            <a:r>
              <a:rPr lang="ja-JP" altLang="en-US"/>
              <a:t>“</a:t>
            </a:r>
            <a:r>
              <a:rPr lang="en-US" altLang="ja-JP" dirty="0"/>
              <a:t>Experiential</a:t>
            </a:r>
            <a:r>
              <a:rPr lang="ja-JP" altLang="en-US"/>
              <a:t>”</a:t>
            </a:r>
            <a:endParaRPr lang="en-US" altLang="ja-JP" dirty="0"/>
          </a:p>
          <a:p>
            <a:pPr lvl="1">
              <a:lnSpc>
                <a:spcPct val="90000"/>
              </a:lnSpc>
            </a:pPr>
            <a:r>
              <a:rPr lang="ja-JP" altLang="en-US"/>
              <a:t>“</a:t>
            </a:r>
            <a:r>
              <a:rPr lang="en-US" altLang="ja-JP" dirty="0"/>
              <a:t>Learning-by-Doing</a:t>
            </a:r>
            <a:r>
              <a:rPr lang="ja-JP" altLang="en-US"/>
              <a:t>”</a:t>
            </a:r>
            <a:endParaRPr lang="en-US" altLang="ja-JP" dirty="0"/>
          </a:p>
          <a:p>
            <a:pPr>
              <a:lnSpc>
                <a:spcPct val="90000"/>
              </a:lnSpc>
            </a:pPr>
            <a:r>
              <a:rPr lang="en-US" altLang="en-US" dirty="0"/>
              <a:t>Admission is limited. By application only.  Due April 23rd and you will be notified about a week or so later.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9FADA30C-FD6F-B602-A1DC-2B07A295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Page </a:t>
            </a:r>
            <a:fld id="{216B2BF7-570A-7045-BAAF-12ADBF96DE4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94059FA-D92E-E492-14A6-46BBA8C51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371600"/>
          </a:xfrm>
        </p:spPr>
        <p:txBody>
          <a:bodyPr/>
          <a:lstStyle/>
          <a:p>
            <a:r>
              <a:rPr lang="en-US" altLang="en-US"/>
              <a:t>What</a:t>
            </a:r>
            <a:r>
              <a:rPr lang="ja-JP" altLang="en-US"/>
              <a:t>’</a:t>
            </a:r>
            <a:r>
              <a:rPr lang="en-US" altLang="ja-JP"/>
              <a:t>s Special About MPSIF?</a:t>
            </a:r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7E11963-A7AF-5B99-C198-9870A24FA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9296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structure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3.0 credits, 3 hours per week – But 2 semester commitment (spring/fall or fall/spring)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Looking into optional 1.5 credits in second term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Why? Continuity in management of </a:t>
            </a:r>
            <a:r>
              <a:rPr lang="en-US" altLang="en-US" i="1" u="sng" dirty="0"/>
              <a:t>real money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deliverables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Financial writing, oral presentations, financial decisions in a group setting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goals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Honing analytical and presentation skills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Deeper understanding of governance and fiduciary responsibilities in running an endowment fund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>
            <a:extLst>
              <a:ext uri="{FF2B5EF4-FFF2-40B4-BE49-F238E27FC236}">
                <a16:creationId xmlns:a16="http://schemas.microsoft.com/office/drawing/2014/main" id="{2EB30880-30BF-9FEA-9EE8-CC467A8D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Page </a:t>
            </a:r>
            <a:fld id="{38663083-5A7E-D14B-8475-58F8BE1721B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68D629B5-B950-76B2-1C87-1EB5C8BDB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371600"/>
          </a:xfrm>
        </p:spPr>
        <p:txBody>
          <a:bodyPr/>
          <a:lstStyle/>
          <a:p>
            <a:r>
              <a:rPr lang="en-US" altLang="en-US"/>
              <a:t>What Happens in MPSIF?</a:t>
            </a:r>
          </a:p>
        </p:txBody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8768FE5D-8A6E-A3B6-3FBE-6DAFB5803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543050"/>
            <a:ext cx="8229600" cy="5181600"/>
          </a:xfrm>
        </p:spPr>
        <p:txBody>
          <a:bodyPr/>
          <a:lstStyle/>
          <a:p>
            <a:r>
              <a:rPr lang="en-US" altLang="en-US"/>
              <a:t>Students manage </a:t>
            </a:r>
            <a:r>
              <a:rPr lang="en-US" altLang="en-US" i="1" u="sng"/>
              <a:t>real money</a:t>
            </a:r>
            <a:r>
              <a:rPr lang="en-US" altLang="en-US"/>
              <a:t>, now $2-3 million of NYU endowment</a:t>
            </a:r>
          </a:p>
          <a:p>
            <a:r>
              <a:rPr lang="en-US" altLang="en-US"/>
              <a:t>Students work in teams (4 funds) that manage separate pools of equity and fixed income investments</a:t>
            </a:r>
          </a:p>
          <a:p>
            <a:r>
              <a:rPr lang="en-US" altLang="en-US"/>
              <a:t>Students perform all of the key tasks</a:t>
            </a:r>
          </a:p>
          <a:p>
            <a:pPr lvl="1"/>
            <a:r>
              <a:rPr lang="en-US" altLang="en-US"/>
              <a:t>Economic, sector and company research</a:t>
            </a:r>
          </a:p>
          <a:p>
            <a:pPr lvl="1"/>
            <a:r>
              <a:rPr lang="en-US" altLang="en-US"/>
              <a:t>Stock selection, buys &amp; sells, monitoring</a:t>
            </a:r>
          </a:p>
          <a:p>
            <a:pPr lvl="1"/>
            <a:r>
              <a:rPr lang="en-US" altLang="en-US"/>
              <a:t>Fiduciary duties – Proxy votes, minutes, Annual Report(s), Board presentations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7B8B3E30-4CA8-ADF4-1FEB-EE583B69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Page </a:t>
            </a:r>
            <a:fld id="{2378D460-5564-E445-AEB0-F76DB75A848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5598A2B-0AB7-D315-FD35-506810250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r>
              <a:rPr lang="en-US" altLang="en-US"/>
              <a:t>What Else You Can Expect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71E3F56-6139-B18F-BF02-E1B4D4486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229600" cy="5181600"/>
          </a:xfrm>
        </p:spPr>
        <p:txBody>
          <a:bodyPr/>
          <a:lstStyle/>
          <a:p>
            <a:r>
              <a:rPr lang="en-US" altLang="en-US" sz="2800"/>
              <a:t>Short talks from Professor overseeing the course</a:t>
            </a:r>
          </a:p>
          <a:p>
            <a:r>
              <a:rPr lang="en-US" altLang="en-US" sz="2800"/>
              <a:t>Guest speakers from industry including fund managers and investment strategists</a:t>
            </a:r>
          </a:p>
          <a:p>
            <a:r>
              <a:rPr lang="en-US" altLang="en-US" sz="2800"/>
              <a:t>Presentations to an outside board of professionals</a:t>
            </a:r>
          </a:p>
          <a:p>
            <a:r>
              <a:rPr lang="en-US" altLang="en-US" sz="2800"/>
              <a:t>Functional Group work on volunteer basis in Analytics and Asset Allocation etc</a:t>
            </a:r>
          </a:p>
          <a:p>
            <a:r>
              <a:rPr lang="en-US" altLang="en-US" sz="2800"/>
              <a:t>Working with Stern School officials in Dean’s office, Investment Committee, Public Affairs,  Development, and Alumni Affairs to help showcase Stern and MPSIF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>
            <a:extLst>
              <a:ext uri="{FF2B5EF4-FFF2-40B4-BE49-F238E27FC236}">
                <a16:creationId xmlns:a16="http://schemas.microsoft.com/office/drawing/2014/main" id="{BCB4E09D-8DE3-A5B6-EB3C-B94D5139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Page </a:t>
            </a:r>
            <a:fld id="{7563C2DE-6798-DE4F-8D5C-C6C8F2EE9C7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BA15A18-E159-50EA-AB36-298CF2146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are the Funds Run?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C2CC166-5D0C-9BB8-4EF7-485F40A90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79600"/>
            <a:ext cx="8839200" cy="4368800"/>
          </a:xfrm>
        </p:spPr>
        <p:txBody>
          <a:bodyPr/>
          <a:lstStyle/>
          <a:p>
            <a:r>
              <a:rPr lang="en-US" altLang="en-US" sz="2800"/>
              <a:t>Students run MPSIF, but within limits. There are some </a:t>
            </a:r>
            <a:r>
              <a:rPr lang="ja-JP" altLang="en-US" sz="2800"/>
              <a:t>“</a:t>
            </a:r>
            <a:r>
              <a:rPr lang="en-US" altLang="ja-JP" sz="2800"/>
              <a:t>Rules of the Game.</a:t>
            </a:r>
            <a:r>
              <a:rPr lang="ja-JP" altLang="en-US" sz="2800"/>
              <a:t>”</a:t>
            </a:r>
            <a:endParaRPr lang="en-US" altLang="ja-JP" sz="2800"/>
          </a:p>
          <a:p>
            <a:r>
              <a:rPr lang="en-US" altLang="en-US" sz="2800"/>
              <a:t>MPSIF is a long-only endowment fund.</a:t>
            </a:r>
          </a:p>
          <a:p>
            <a:r>
              <a:rPr lang="en-US" altLang="en-US" sz="2800"/>
              <a:t>Permitted securities include: Stocks, bonds, money market instruments, and limited mutual funds and ETFs. NYU is a tax-exempt institution.</a:t>
            </a:r>
          </a:p>
          <a:p>
            <a:r>
              <a:rPr lang="en-US" altLang="en-US" sz="2800"/>
              <a:t>Goals include (a) returns in excess of inflation over a 3-5 year period, (b) returns exceeding an appropriate benchmark, (c) a focus on long-term opportunities rather than short-term trading gains, (d) an acceptable level of diversification.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7C48AD8-4BF0-65D2-5D00-CD2A6BF4C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Fund Portfolios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F940032E-E32D-85F1-4220-6801979B3C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8229600" cy="4368800"/>
          </a:xfrm>
        </p:spPr>
        <p:txBody>
          <a:bodyPr/>
          <a:lstStyle/>
          <a:p>
            <a:r>
              <a:rPr lang="en-US" altLang="en-US"/>
              <a:t>Growth vs Russell 1000 Growth</a:t>
            </a:r>
          </a:p>
          <a:p>
            <a:r>
              <a:rPr lang="en-US" altLang="en-US"/>
              <a:t>Value vs Russell 1000 Value</a:t>
            </a:r>
          </a:p>
          <a:p>
            <a:r>
              <a:rPr lang="en-US" altLang="en-US"/>
              <a:t>ESG vs S&amp;P500</a:t>
            </a:r>
          </a:p>
          <a:p>
            <a:r>
              <a:rPr lang="en-US" altLang="en-US"/>
              <a:t>Fixed Income vs Vanguard Total Bond Market Index Fund (VBMFX)</a:t>
            </a:r>
          </a:p>
          <a:p>
            <a:r>
              <a:rPr lang="en-US" altLang="en-US"/>
              <a:t>Examples on next slides</a:t>
            </a:r>
          </a:p>
          <a:p>
            <a:r>
              <a:rPr lang="en-US" altLang="en-US"/>
              <a:t>Refer to Website NYUMPSIF.com for performance and other information</a:t>
            </a:r>
          </a:p>
          <a:p>
            <a:r>
              <a:rPr lang="en-US" altLang="en-US"/>
              <a:t>Detailed information in Annual Report generated each term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314B78B8-2DDF-2763-490D-4FAE3C64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Page </a:t>
            </a:r>
            <a:fld id="{12C2BE4E-1509-7347-928B-4A03896D241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>
            <a:extLst>
              <a:ext uri="{FF2B5EF4-FFF2-40B4-BE49-F238E27FC236}">
                <a16:creationId xmlns:a16="http://schemas.microsoft.com/office/drawing/2014/main" id="{AEDD355B-8686-060A-463C-1307F1274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Page </a:t>
            </a:r>
            <a:fld id="{CAC12D4F-2D50-EF45-907D-2C7555A1252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24578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17695005-1661-8562-FAD1-8EE60D23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100584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>
            <a:extLst>
              <a:ext uri="{FF2B5EF4-FFF2-40B4-BE49-F238E27FC236}">
                <a16:creationId xmlns:a16="http://schemas.microsoft.com/office/drawing/2014/main" id="{7C3822EF-7F9E-F398-4C40-3ED074446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Page </a:t>
            </a:r>
            <a:fld id="{53E9BDC1-ABED-8145-B864-E62EEF25FD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26626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98D7F87-B10D-2A07-0360-09F5C7404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100584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6666"/>
      </a:dk2>
      <a:lt2>
        <a:srgbClr val="FFFFFF"/>
      </a:lt2>
      <a:accent1>
        <a:srgbClr val="810000"/>
      </a:accent1>
      <a:accent2>
        <a:srgbClr val="0000FF"/>
      </a:accent2>
      <a:accent3>
        <a:srgbClr val="AAB8B8"/>
      </a:accent3>
      <a:accent4>
        <a:srgbClr val="DADADA"/>
      </a:accent4>
      <a:accent5>
        <a:srgbClr val="C1AAAA"/>
      </a:accent5>
      <a:accent6>
        <a:srgbClr val="0000E7"/>
      </a:accent6>
      <a:hlink>
        <a:srgbClr val="FF8100"/>
      </a:hlink>
      <a:folHlink>
        <a:srgbClr val="C2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6132</TotalTime>
  <Words>628</Words>
  <Application>Microsoft Office PowerPoint</Application>
  <PresentationFormat>Custom</PresentationFormat>
  <Paragraphs>86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Michael F. Price Student Investment Fund  MPSIF  Information Session April 10, 2024</vt:lpstr>
      <vt:lpstr>What is MPSIF?</vt:lpstr>
      <vt:lpstr>What’s Special About MPSIF?</vt:lpstr>
      <vt:lpstr>What Happens in MPSIF?</vt:lpstr>
      <vt:lpstr>What Else You Can Expect</vt:lpstr>
      <vt:lpstr>How are the Funds Run?</vt:lpstr>
      <vt:lpstr>Fund Portfolios</vt:lpstr>
      <vt:lpstr>PowerPoint Presentation</vt:lpstr>
      <vt:lpstr>PowerPoint Presentation</vt:lpstr>
      <vt:lpstr>PowerPoint Presentation</vt:lpstr>
      <vt:lpstr>PowerPoint Presentation</vt:lpstr>
      <vt:lpstr>How Do I Join MPSIF?</vt:lpstr>
      <vt:lpstr>Final Thoughts on Applying to MPSIF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Department Orientation Spring 1998</dc:title>
  <dc:creator>jari Kallberg</dc:creator>
  <cp:lastModifiedBy>Tony Marciano</cp:lastModifiedBy>
  <cp:revision>165</cp:revision>
  <cp:lastPrinted>2004-01-19T23:55:32Z</cp:lastPrinted>
  <dcterms:created xsi:type="dcterms:W3CDTF">1996-08-14T19:07:38Z</dcterms:created>
  <dcterms:modified xsi:type="dcterms:W3CDTF">2024-04-10T19:23:41Z</dcterms:modified>
</cp:coreProperties>
</file>